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9"/>
  </p:notesMasterIdLst>
  <p:sldIdLst>
    <p:sldId id="256" r:id="rId2"/>
    <p:sldId id="257" r:id="rId3"/>
    <p:sldId id="258" r:id="rId4"/>
    <p:sldId id="261" r:id="rId5"/>
    <p:sldId id="260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2" r:id="rId36"/>
    <p:sldId id="290" r:id="rId37"/>
    <p:sldId id="291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EA450-3062-4AAA-926F-005294A4F50C}" type="datetimeFigureOut">
              <a:rPr lang="zh-TW" altLang="en-US" smtClean="0"/>
              <a:t>2023/8/11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747C82-3E96-4DE2-B454-412F87454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8983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54CF7-6667-4CB7-8FEA-8B4DA9F0AC0C}" type="datetime1">
              <a:rPr lang="en-US" altLang="zh-TW" smtClean="0"/>
              <a:t>8/11/2023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B22DC-6D1B-472D-BD9F-6B84DDEAB6B8}" type="datetime1">
              <a:rPr lang="en-US" altLang="zh-TW" smtClean="0"/>
              <a:t>8/11/2023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3214E-7A41-44CA-BB02-BAB1A71F9802}" type="datetime1">
              <a:rPr lang="en-US" altLang="zh-TW" smtClean="0"/>
              <a:t>8/11/2023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79D64-44E6-4599-AF52-72AA177CD66B}" type="datetime1">
              <a:rPr lang="en-US" altLang="zh-TW" smtClean="0"/>
              <a:t>8/11/2023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341FE-9B92-4466-B7E3-A580E0801C16}" type="datetime1">
              <a:rPr lang="en-US" altLang="zh-TW" smtClean="0"/>
              <a:t>8/11/2023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4FD5-6194-4E8F-9756-89A3108F6C23}" type="datetime1">
              <a:rPr lang="en-US" altLang="zh-TW" smtClean="0"/>
              <a:t>8/11/2023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C82C6-D93E-47E7-8693-33E42F689429}" type="datetime1">
              <a:rPr lang="en-US" altLang="zh-TW" smtClean="0"/>
              <a:t>8/11/2023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9D0E-B076-43B7-9EF9-D6B7F26EF7E2}" type="datetime1">
              <a:rPr lang="en-US" altLang="zh-TW" smtClean="0"/>
              <a:t>8/11/2023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08793-4B7B-4D17-9975-D4491719BE20}" type="datetime1">
              <a:rPr lang="en-US" altLang="zh-TW" smtClean="0"/>
              <a:t>8/11/2023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3FAC-1493-4884-862F-E2E3704498C6}" type="datetime1">
              <a:rPr lang="en-US" altLang="zh-TW" smtClean="0"/>
              <a:t>8/11/2023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5A49-FC39-47D2-AD3E-83B3400966FA}" type="datetime1">
              <a:rPr lang="en-US" altLang="zh-TW" smtClean="0"/>
              <a:t>8/11/2023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8F718-462A-480A-988A-43604F475233}" type="datetime1">
              <a:rPr lang="en-US" altLang="zh-TW" smtClean="0"/>
              <a:t>8/11/2023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B05C5-8E7C-4599-8ED3-6260AC83F79E}" type="datetime1">
              <a:rPr lang="en-US" altLang="zh-TW" smtClean="0"/>
              <a:t>8/11/2023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5B859-EFE9-45D0-969C-2B31176A0FB1}" type="datetime1">
              <a:rPr lang="en-US" altLang="zh-TW" smtClean="0"/>
              <a:t>8/11/2023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40FDB-72BA-4C65-8D45-6FB1F48CE299}" type="datetime1">
              <a:rPr lang="en-US" altLang="zh-TW" smtClean="0"/>
              <a:t>8/11/2023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B26D-7F72-4902-9D21-541244423039}" type="datetime1">
              <a:rPr lang="en-US" altLang="zh-TW" smtClean="0"/>
              <a:t>8/11/2023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DD24C-FF9A-411C-96FD-F688C4DA8D6E}" type="datetime1">
              <a:rPr lang="en-US" altLang="zh-TW" smtClean="0"/>
              <a:t>8/11/2023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B9E21A-A910-68D8-F20A-708531D9CB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/>
              <a:t>Sql</a:t>
            </a:r>
            <a:r>
              <a:rPr lang="en-US" altLang="zh-TW" dirty="0"/>
              <a:t> answer 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0DEB582-E408-2BAD-485E-148E9498DE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60691F-0B66-38D6-A615-4485E074E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501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7321860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Setting criteria using WHERE Q1 Question1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 sz="190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7604D20-0EBD-1EDD-73C3-AE780BA8F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8CEA677-120F-AFDC-8CA7-6E322D2E7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669" y="1264555"/>
            <a:ext cx="7712108" cy="512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901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Answer1.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3627" y="2286000"/>
            <a:ext cx="4923032" cy="3854824"/>
          </a:xfrm>
        </p:spPr>
        <p:txBody>
          <a:bodyPr>
            <a:normAutofit/>
          </a:bodyPr>
          <a:lstStyle/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SELECT 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EventName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],[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EventDate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FROM 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WorldEvents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].[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dbo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].[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tblEvent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 as e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WHERE e.[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CategoryID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 ='11'</a:t>
            </a:r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63126EB-B149-C939-6BCA-1763765C6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696" y="1926349"/>
            <a:ext cx="4390732" cy="199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69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7321860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Setting criteria using WHERE Q2 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 sz="190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3AC0130-5BAA-5B91-C111-0039C29BF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7671" y="1393467"/>
            <a:ext cx="5852873" cy="4840423"/>
          </a:xfrm>
        </p:spPr>
      </p:pic>
    </p:spTree>
    <p:extLst>
      <p:ext uri="{BB962C8B-B14F-4D97-AF65-F5344CB8AC3E}">
        <p14:creationId xmlns:p14="http://schemas.microsoft.com/office/powerpoint/2010/main" val="1936443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Answer2.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3627" y="2286000"/>
            <a:ext cx="4923032" cy="3854824"/>
          </a:xfrm>
        </p:spPr>
        <p:txBody>
          <a:bodyPr>
            <a:normAutofit/>
          </a:bodyPr>
          <a:lstStyle/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SELECT 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EventName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],[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EventDate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FROM 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WorldEvents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].[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dbo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].[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tblEvent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 as e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WHERE e.[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EventName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 like '%Teletubbies%'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zh-TW" altLang="en-US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OR e.[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EventName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 like '%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Pandy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%'</a:t>
            </a:r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3AE3051-64FE-7B61-225A-E28EC49D8F4F}"/>
              </a:ext>
            </a:extLst>
          </p:cNvPr>
          <p:cNvSpPr txBox="1"/>
          <p:nvPr/>
        </p:nvSpPr>
        <p:spPr>
          <a:xfrm>
            <a:off x="1513627" y="5656729"/>
            <a:ext cx="1062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:https://stackoverflow.com/questions/14290857/</a:t>
            </a:r>
            <a:r>
              <a:rPr lang="en-US" altLang="zh-TW" dirty="0" err="1"/>
              <a:t>sql</a:t>
            </a:r>
            <a:r>
              <a:rPr lang="en-US" altLang="zh-TW" dirty="0"/>
              <a:t>-select-where-field-contains-words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DA4C5D4-130C-035E-AFF4-9794D766B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240" y="2216480"/>
            <a:ext cx="4398319" cy="163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15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7321860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Setting criteria using WHERE Q3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en-US" sz="190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41949D99-38B9-8DC9-D65D-4F074845ED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3605" y="1524000"/>
            <a:ext cx="6864789" cy="4282064"/>
          </a:xfrm>
        </p:spPr>
      </p:pic>
    </p:spTree>
    <p:extLst>
      <p:ext uri="{BB962C8B-B14F-4D97-AF65-F5344CB8AC3E}">
        <p14:creationId xmlns:p14="http://schemas.microsoft.com/office/powerpoint/2010/main" val="2388925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Answer3.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3627" y="2286000"/>
            <a:ext cx="4923032" cy="3854824"/>
          </a:xfrm>
        </p:spPr>
        <p:txBody>
          <a:bodyPr>
            <a:normAutofit/>
          </a:bodyPr>
          <a:lstStyle/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SELECT 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EventName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 as 'What',[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EventDate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 as 'When'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FROM 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WorldEvents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].[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dbo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].[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tblEvent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 as e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WHERE e.[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EventDate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 like '2005-02%'</a:t>
            </a:r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3AE3051-64FE-7B61-225A-E28EC49D8F4F}"/>
              </a:ext>
            </a:extLst>
          </p:cNvPr>
          <p:cNvSpPr txBox="1"/>
          <p:nvPr/>
        </p:nvSpPr>
        <p:spPr>
          <a:xfrm>
            <a:off x="1513627" y="5656729"/>
            <a:ext cx="1062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:https://stackoverflow.com/questions/14290857/</a:t>
            </a:r>
            <a:r>
              <a:rPr lang="en-US" altLang="zh-TW" dirty="0" err="1"/>
              <a:t>sql</a:t>
            </a:r>
            <a:r>
              <a:rPr lang="en-US" altLang="zh-TW" dirty="0"/>
              <a:t>-select-where-field-contains-words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70871E1-704E-0CF0-8429-D3D3304D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818" y="2286000"/>
            <a:ext cx="3923987" cy="160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14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7321860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Setting criteria using WHERE Q4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16</a:t>
            </a:fld>
            <a:endParaRPr lang="en-US" sz="190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41949D99-38B9-8DC9-D65D-4F074845ED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3605" y="1524000"/>
            <a:ext cx="6864789" cy="4282064"/>
          </a:xfrm>
        </p:spPr>
      </p:pic>
    </p:spTree>
    <p:extLst>
      <p:ext uri="{BB962C8B-B14F-4D97-AF65-F5344CB8AC3E}">
        <p14:creationId xmlns:p14="http://schemas.microsoft.com/office/powerpoint/2010/main" val="1847074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Answer4-1.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17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3627" y="2286000"/>
            <a:ext cx="4923032" cy="3854824"/>
          </a:xfrm>
        </p:spPr>
        <p:txBody>
          <a:bodyPr>
            <a:normAutofit/>
          </a:bodyPr>
          <a:lstStyle/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SELECT *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FROM 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WorldEvents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].[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dbo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].[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tblEvent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  as e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WHERE e.[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CategoryID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 &lt;&gt;14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AND 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e.EventDetails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like '%Train%'</a:t>
            </a:r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3AE3051-64FE-7B61-225A-E28EC49D8F4F}"/>
              </a:ext>
            </a:extLst>
          </p:cNvPr>
          <p:cNvSpPr txBox="1"/>
          <p:nvPr/>
        </p:nvSpPr>
        <p:spPr>
          <a:xfrm>
            <a:off x="1513627" y="5656729"/>
            <a:ext cx="6787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:https://www.w3schools.com/sql/sql_operators.asp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59A5683-3DD5-3175-CC74-4A5E50232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004" y="4083019"/>
            <a:ext cx="6508044" cy="133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183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Answer4-2.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18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3627" y="1501588"/>
            <a:ext cx="4923032" cy="3854824"/>
          </a:xfrm>
        </p:spPr>
        <p:txBody>
          <a:bodyPr>
            <a:normAutofit/>
          </a:bodyPr>
          <a:lstStyle/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SELECT *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FROM 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WorldEvents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].[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dbo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].[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tblEvent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  as e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WHERE e.[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CountryID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 = 13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AND 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e.EventDetails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not like '%Space%'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AND 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e.EventName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not like '%Space%'</a:t>
            </a:r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3AE3051-64FE-7B61-225A-E28EC49D8F4F}"/>
              </a:ext>
            </a:extLst>
          </p:cNvPr>
          <p:cNvSpPr txBox="1"/>
          <p:nvPr/>
        </p:nvSpPr>
        <p:spPr>
          <a:xfrm>
            <a:off x="1513627" y="6049224"/>
            <a:ext cx="6787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:https://www.w3schools.com/sql/sql_operators.asp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EBAFAB0-A4AE-78E5-A806-03303760D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627" y="3429000"/>
            <a:ext cx="7613040" cy="169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28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Answer4-3.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19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3627" y="1434353"/>
            <a:ext cx="4923032" cy="3854824"/>
          </a:xfrm>
        </p:spPr>
        <p:txBody>
          <a:bodyPr>
            <a:normAutofit/>
          </a:bodyPr>
          <a:lstStyle/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SELECT *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FROM 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WorldEvents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].[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dbo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].[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tblEvent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  as e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WHERE e.[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CategoryID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 in (5,6)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AND 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e.EventDetails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not like '%War%'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AND 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e.EventDetails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not like '%Death%'</a:t>
            </a:r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3AE3051-64FE-7B61-225A-E28EC49D8F4F}"/>
              </a:ext>
            </a:extLst>
          </p:cNvPr>
          <p:cNvSpPr txBox="1"/>
          <p:nvPr/>
        </p:nvSpPr>
        <p:spPr>
          <a:xfrm>
            <a:off x="1513627" y="5914754"/>
            <a:ext cx="6787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:https://www.w3schools.com/sql/sql_operators.asp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3AAACEC-0D0C-2E95-E67F-3CE31C9AA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168" y="3253632"/>
            <a:ext cx="6622354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22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8254190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Simple queries Question1- Order by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>
            <a:normAutofit/>
          </a:bodyPr>
          <a:lstStyle/>
          <a:p>
            <a:r>
              <a:rPr lang="en-US" altLang="zh-TW" sz="1600" b="0" i="0" dirty="0">
                <a:solidFill>
                  <a:srgbClr val="000000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Create a query to list out the following columns from the </a:t>
            </a:r>
            <a:r>
              <a:rPr lang="en-US" altLang="zh-TW" sz="1600" b="1" i="0" dirty="0" err="1">
                <a:solidFill>
                  <a:srgbClr val="FF0000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tblEvent</a:t>
            </a:r>
            <a:r>
              <a:rPr lang="en-US" altLang="zh-TW" sz="1600" b="1" i="0" dirty="0">
                <a:solidFill>
                  <a:srgbClr val="FF0000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 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table, with the most recent first (for which you'll need to use an </a:t>
            </a:r>
            <a:r>
              <a:rPr lang="en-US" altLang="zh-TW" sz="1600" b="1" i="0" dirty="0">
                <a:solidFill>
                  <a:srgbClr val="FF0000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ORDER BY 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clause):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1600" b="0" i="0" dirty="0">
                <a:solidFill>
                  <a:srgbClr val="000000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The event name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1600" b="0" i="0" dirty="0">
                <a:solidFill>
                  <a:srgbClr val="000000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The event date</a:t>
            </a:r>
          </a:p>
          <a:p>
            <a:endParaRPr lang="zh-TW" altLang="en-US" sz="1600" dirty="0">
              <a:solidFill>
                <a:srgbClr val="000000"/>
              </a:solidFill>
            </a:endParaRPr>
          </a:p>
        </p:txBody>
      </p:sp>
      <p:pic>
        <p:nvPicPr>
          <p:cNvPr id="8" name="圖片 7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5D629B61-6B17-79AB-D45E-8D084E552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916" y="2314945"/>
            <a:ext cx="5451627" cy="190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79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7321860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Setting criteria using WHERE Q5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20</a:t>
            </a:fld>
            <a:endParaRPr lang="en-US" sz="190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1DCF5518-F834-F025-677A-66A6C8FE4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816A790-9FBD-5A63-2A8A-155DADEFE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823" y="1264555"/>
            <a:ext cx="6759053" cy="515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27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Answer5.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21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3626" y="2286000"/>
            <a:ext cx="5299549" cy="3854824"/>
          </a:xfrm>
        </p:spPr>
        <p:txBody>
          <a:bodyPr>
            <a:normAutofit/>
          </a:bodyPr>
          <a:lstStyle/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SELECT 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EventName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],[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EventDetails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],[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EventDate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FROM 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WorldEvents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].[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dbo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].[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tblEvent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 as e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WHERE (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e.CategoryID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= 4 or 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e.EventDetails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like '% Water %' or 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e.CountryID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in (8,22,30,35)) AND DATEPART(YEAR, 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EventDate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&gt; 1970</a:t>
            </a:r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3AE3051-64FE-7B61-225A-E28EC49D8F4F}"/>
              </a:ext>
            </a:extLst>
          </p:cNvPr>
          <p:cNvSpPr txBox="1"/>
          <p:nvPr/>
        </p:nvSpPr>
        <p:spPr>
          <a:xfrm>
            <a:off x="1513627" y="5656729"/>
            <a:ext cx="799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:https://www.w3schools.com/sql/func_sqlserver_datepart.asp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6B06A64-0E96-65E6-F518-1A79851BB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773" y="4044698"/>
            <a:ext cx="5258256" cy="143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508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7321860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Calculations Q1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22</a:t>
            </a:fld>
            <a:endParaRPr lang="en-US" sz="190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03D39D2-47C0-62AA-27DC-2E2D593E7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7668" y="1604682"/>
            <a:ext cx="4919319" cy="4574277"/>
          </a:xfrm>
        </p:spPr>
      </p:pic>
    </p:spTree>
    <p:extLst>
      <p:ext uri="{BB962C8B-B14F-4D97-AF65-F5344CB8AC3E}">
        <p14:creationId xmlns:p14="http://schemas.microsoft.com/office/powerpoint/2010/main" val="951033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Answer1.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23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3626" y="2286000"/>
            <a:ext cx="5299549" cy="3854824"/>
          </a:xfrm>
        </p:spPr>
        <p:txBody>
          <a:bodyPr>
            <a:normAutofit/>
          </a:bodyPr>
          <a:lstStyle/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SELECT 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EventName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r>
              <a:rPr lang="zh-TW" altLang="en-US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LEN(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EventName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as 'Length of name'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FROM 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WorldEvents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].[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dbo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].[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tblEvent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 as e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ORDER BY LEN(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EventName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ASC</a:t>
            </a:r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3AE3051-64FE-7B61-225A-E28EC49D8F4F}"/>
              </a:ext>
            </a:extLst>
          </p:cNvPr>
          <p:cNvSpPr txBox="1"/>
          <p:nvPr/>
        </p:nvSpPr>
        <p:spPr>
          <a:xfrm>
            <a:off x="1513627" y="5656729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:https://www.w3schools.com/sql/func_sqlserver_len.asp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0C4A47E-49F6-7511-C86F-D1A32F598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913" y="1078117"/>
            <a:ext cx="3441418" cy="421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82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7321860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Calculations Q2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24</a:t>
            </a:fld>
            <a:endParaRPr lang="en-US" sz="190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EBC15948-55A2-11B3-E823-D85BB2E41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9056" y="1264555"/>
            <a:ext cx="5860613" cy="4565354"/>
          </a:xfrm>
        </p:spPr>
      </p:pic>
    </p:spTree>
    <p:extLst>
      <p:ext uri="{BB962C8B-B14F-4D97-AF65-F5344CB8AC3E}">
        <p14:creationId xmlns:p14="http://schemas.microsoft.com/office/powerpoint/2010/main" val="2113693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Answer2.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25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669" y="1685364"/>
            <a:ext cx="6074307" cy="3854824"/>
          </a:xfrm>
        </p:spPr>
        <p:txBody>
          <a:bodyPr>
            <a:normAutofit/>
          </a:bodyPr>
          <a:lstStyle/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SELECT 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EventName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 +' (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categotry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' + CAST(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CategoryID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as 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nvarchar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(10)) +')'</a:t>
            </a:r>
            <a:r>
              <a:rPr lang="zh-TW" altLang="en-US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as 'Event (category)',[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EventDate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      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FROM 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WorldEvents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].[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dbo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].[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tblEvent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WHERE 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CountryID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]=1</a:t>
            </a:r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3AE3051-64FE-7B61-225A-E28EC49D8F4F}"/>
              </a:ext>
            </a:extLst>
          </p:cNvPr>
          <p:cNvSpPr txBox="1"/>
          <p:nvPr/>
        </p:nvSpPr>
        <p:spPr>
          <a:xfrm>
            <a:off x="1513627" y="5656729"/>
            <a:ext cx="894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:https://www.w3schools.com/sql/func_sqlserver_concat_with_plus.asp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D9B11B7-7385-EA41-3ED6-CDE7371AB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669" y="3429000"/>
            <a:ext cx="5294378" cy="159671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5E0097D-1D25-800D-ACBE-7E565A45717E}"/>
              </a:ext>
            </a:extLst>
          </p:cNvPr>
          <p:cNvSpPr txBox="1"/>
          <p:nvPr/>
        </p:nvSpPr>
        <p:spPr>
          <a:xfrm>
            <a:off x="1513627" y="6142602"/>
            <a:ext cx="7465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:https://www.w3schools.com/sql/func_sqlserver_cast.asp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6657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7321860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Calculations Q3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26</a:t>
            </a:fld>
            <a:endParaRPr lang="en-US" sz="190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E739720-D886-9187-A33C-D5CC56411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7669" y="1617313"/>
            <a:ext cx="5430060" cy="4715877"/>
          </a:xfrm>
        </p:spPr>
      </p:pic>
    </p:spTree>
    <p:extLst>
      <p:ext uri="{BB962C8B-B14F-4D97-AF65-F5344CB8AC3E}">
        <p14:creationId xmlns:p14="http://schemas.microsoft.com/office/powerpoint/2010/main" val="3113383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Answer3.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27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669" y="1685364"/>
            <a:ext cx="6074307" cy="3854824"/>
          </a:xfrm>
        </p:spPr>
        <p:txBody>
          <a:bodyPr>
            <a:normAutofit fontScale="77500" lnSpcReduction="20000"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[Summary]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--using </a:t>
            </a:r>
            <a:r>
              <a:rPr lang="en-US" altLang="zh-TW" sz="1800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isnull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ISNULL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Summary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'No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summary'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'Using ISNULL'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--using coalesce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COALESCE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Summary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'No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summary'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'Using COALESCE'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--using case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Summary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'No summary'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ELSE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Summary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'Using CASE'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WorldEvents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tblContinent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t</a:t>
            </a:r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3AE3051-64FE-7B61-225A-E28EC49D8F4F}"/>
              </a:ext>
            </a:extLst>
          </p:cNvPr>
          <p:cNvSpPr txBox="1"/>
          <p:nvPr/>
        </p:nvSpPr>
        <p:spPr>
          <a:xfrm>
            <a:off x="1513627" y="5656729"/>
            <a:ext cx="7104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:https://dotblogs.com.tw/</a:t>
            </a:r>
            <a:r>
              <a:rPr lang="en-US" altLang="zh-TW" dirty="0" err="1"/>
              <a:t>SteveLiu</a:t>
            </a:r>
            <a:r>
              <a:rPr lang="en-US" altLang="zh-TW" dirty="0"/>
              <a:t>/2019/05/21/174116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5E0097D-1D25-800D-ACBE-7E565A45717E}"/>
              </a:ext>
            </a:extLst>
          </p:cNvPr>
          <p:cNvSpPr txBox="1"/>
          <p:nvPr/>
        </p:nvSpPr>
        <p:spPr>
          <a:xfrm>
            <a:off x="1513627" y="6142602"/>
            <a:ext cx="6261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:https://www.w3schools.com/sql/sql_case.asp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9A4C7AA-7C2A-C6FC-DD18-B739835D5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242" y="1685364"/>
            <a:ext cx="4648603" cy="199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17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7321860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Calculations Q4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28</a:t>
            </a:fld>
            <a:endParaRPr lang="en-US" sz="190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E9D8324-0E9D-0EA9-46A8-3FB0853E9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139C1D5-AFB9-8723-50A0-59A5F89C6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669" y="1314245"/>
            <a:ext cx="6354741" cy="541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644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Answer4.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29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669" y="1685364"/>
            <a:ext cx="6074307" cy="3854824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3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'Eurasia'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5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6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'Americas'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4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'Somewhere hot'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7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'Somewhere cold'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else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'Somewhere else'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CountryLocation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WorldEvents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t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CountryLocation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5E0097D-1D25-800D-ACBE-7E565A45717E}"/>
              </a:ext>
            </a:extLst>
          </p:cNvPr>
          <p:cNvSpPr txBox="1"/>
          <p:nvPr/>
        </p:nvSpPr>
        <p:spPr>
          <a:xfrm>
            <a:off x="1687669" y="5757119"/>
            <a:ext cx="6261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:https://www.w3schools.com/sql/sql_case.asp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6DFE76F-8108-376B-F5F3-67F0FDA2C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553" y="1403107"/>
            <a:ext cx="2854901" cy="388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22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/>
              <a:t>Answer1.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>
            <a:normAutofit/>
          </a:bodyPr>
          <a:lstStyle/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SELECT 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e.EventName,e.EventDate</a:t>
            </a:r>
            <a:endParaRPr lang="en-US" altLang="zh-TW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FROM 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WorldEvents.dbo.tblEvent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as e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ORDER BY 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e.EventDate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DESC</a:t>
            </a:r>
          </a:p>
          <a:p>
            <a:endParaRPr lang="en-US" altLang="zh-TW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ORDER BY :</a:t>
            </a:r>
            <a:r>
              <a:rPr lang="zh-TW" altLang="en-US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根據某個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table</a:t>
            </a:r>
            <a:r>
              <a:rPr lang="zh-TW" altLang="en-US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來做排序</a:t>
            </a:r>
            <a:endParaRPr lang="en-US" altLang="zh-TW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DESC:</a:t>
            </a:r>
            <a:r>
              <a:rPr lang="zh-TW" altLang="en-US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由大到小</a:t>
            </a:r>
            <a:endParaRPr lang="en-US" altLang="zh-TW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ASC:</a:t>
            </a:r>
            <a:r>
              <a:rPr lang="zh-TW" altLang="en-US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由小到大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預設</a:t>
            </a:r>
            <a:endParaRPr lang="en-US" altLang="zh-TW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 descr="一張含有 文字, 螢幕擷取畫面, 數字, 字型 的圖片&#10;&#10;自動產生的描述">
            <a:extLst>
              <a:ext uri="{FF2B5EF4-FFF2-40B4-BE49-F238E27FC236}">
                <a16:creationId xmlns:a16="http://schemas.microsoft.com/office/drawing/2014/main" id="{8B9736F5-0FE0-8449-CF6D-28F3CE411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916" y="1021788"/>
            <a:ext cx="5451627" cy="449438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B945650-F748-596E-15AC-CF88144C1596}"/>
              </a:ext>
            </a:extLst>
          </p:cNvPr>
          <p:cNvSpPr txBox="1"/>
          <p:nvPr/>
        </p:nvSpPr>
        <p:spPr>
          <a:xfrm>
            <a:off x="1683956" y="6140824"/>
            <a:ext cx="6593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:https://www.w3schools.com/sql/sql_orderby.asp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8525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7321860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Calculations Q5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30</a:t>
            </a:fld>
            <a:endParaRPr lang="en-US" sz="190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E9D8324-0E9D-0EA9-46A8-3FB0853E9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E5E24CC-7869-D2BE-6E93-0DD4FA415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669" y="1682554"/>
            <a:ext cx="6093696" cy="496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50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Answer5.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31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669" y="1685364"/>
            <a:ext cx="6074307" cy="3854824"/>
          </a:xfrm>
        </p:spPr>
        <p:txBody>
          <a:bodyPr>
            <a:normAutofit fontScale="77500" lnSpcReduction="20000"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(left(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),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'aeiou'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0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left(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right(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'Same vowel'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left(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right(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'Same letter'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(left(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),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'aeiou'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0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(right(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),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'aeiou'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0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'Begins and ends with vowel'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ELSE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'Boring event!'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'Verdict'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WorldEvents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5E0097D-1D25-800D-ACBE-7E565A45717E}"/>
              </a:ext>
            </a:extLst>
          </p:cNvPr>
          <p:cNvSpPr txBox="1"/>
          <p:nvPr/>
        </p:nvSpPr>
        <p:spPr>
          <a:xfrm>
            <a:off x="1687669" y="5757119"/>
            <a:ext cx="1015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:https://vimsky.com/</a:t>
            </a:r>
            <a:r>
              <a:rPr lang="en-US" altLang="zh-TW" dirty="0" err="1"/>
              <a:t>zh-tw</a:t>
            </a:r>
            <a:r>
              <a:rPr lang="en-US" altLang="zh-TW" dirty="0"/>
              <a:t>/examples/usage/sql-server-charindex-function-01.html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5062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Answer5.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32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669" y="1685364"/>
            <a:ext cx="6074307" cy="3854824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left(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right(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'Same letter'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(left(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),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'aeiou'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0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(right(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),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'aeiou'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0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'Begins and ends with vowel'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ELSE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'Boring event!'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'Boring event!'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5E0097D-1D25-800D-ACBE-7E565A45717E}"/>
              </a:ext>
            </a:extLst>
          </p:cNvPr>
          <p:cNvSpPr txBox="1"/>
          <p:nvPr/>
        </p:nvSpPr>
        <p:spPr>
          <a:xfrm>
            <a:off x="1687669" y="5757119"/>
            <a:ext cx="1015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:https://vimsky.com/</a:t>
            </a:r>
            <a:r>
              <a:rPr lang="en-US" altLang="zh-TW" dirty="0" err="1"/>
              <a:t>zh-tw</a:t>
            </a:r>
            <a:r>
              <a:rPr lang="en-US" altLang="zh-TW" dirty="0"/>
              <a:t>/examples/usage/sql-server-charindex-function-01.html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73031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Answer5.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33</a:t>
            </a:fld>
            <a:endParaRPr lang="en-US" sz="190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2AE71E5-391B-603E-B1D3-2DC98E313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7669" y="1465741"/>
            <a:ext cx="5044775" cy="3656744"/>
          </a:xfr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5E0097D-1D25-800D-ACBE-7E565A45717E}"/>
              </a:ext>
            </a:extLst>
          </p:cNvPr>
          <p:cNvSpPr txBox="1"/>
          <p:nvPr/>
        </p:nvSpPr>
        <p:spPr>
          <a:xfrm>
            <a:off x="1687669" y="5757119"/>
            <a:ext cx="1015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:https://vimsky.com/</a:t>
            </a:r>
            <a:r>
              <a:rPr lang="en-US" altLang="zh-TW" dirty="0" err="1"/>
              <a:t>zh-tw</a:t>
            </a:r>
            <a:r>
              <a:rPr lang="en-US" altLang="zh-TW" dirty="0"/>
              <a:t>/examples/usage/sql-server-charindex-function-01.html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6051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7321860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Calculations Q6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34</a:t>
            </a:fld>
            <a:endParaRPr lang="en-US" sz="190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78847E5-587A-8EA0-D201-58E547A6F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7669" y="1725705"/>
            <a:ext cx="5564778" cy="4859633"/>
          </a:xfrm>
        </p:spPr>
      </p:pic>
    </p:spTree>
    <p:extLst>
      <p:ext uri="{BB962C8B-B14F-4D97-AF65-F5344CB8AC3E}">
        <p14:creationId xmlns:p14="http://schemas.microsoft.com/office/powerpoint/2010/main" val="5569165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7321860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Calculations Q6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35</a:t>
            </a:fld>
            <a:endParaRPr lang="en-US" sz="190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F421F342-58B3-9F40-AA65-74741D994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32F12E3-866B-E30C-D274-37FC2C230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669" y="1425171"/>
            <a:ext cx="7209145" cy="50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8226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Answer6.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36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669" y="1685364"/>
            <a:ext cx="6074307" cy="3854824"/>
          </a:xfrm>
        </p:spPr>
        <p:txBody>
          <a:bodyPr>
            <a:normAutofit fontScale="70000" lnSpcReduction="20000"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%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20761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)/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20761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WalesUnits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%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20761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AreaLeftOver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20761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'Smaller than 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Wales'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ELSE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%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20761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)/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20761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varchar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100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'x Wales plus 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%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20761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varchar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100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'sq. km. 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WalesComparison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WorldEvents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CountriesByArea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ABS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20761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KmSquared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5E0097D-1D25-800D-ACBE-7E565A45717E}"/>
              </a:ext>
            </a:extLst>
          </p:cNvPr>
          <p:cNvSpPr txBox="1"/>
          <p:nvPr/>
        </p:nvSpPr>
        <p:spPr>
          <a:xfrm>
            <a:off x="1687669" y="5757119"/>
            <a:ext cx="6261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:https://www.w3schools.com/sql/sql_case.asp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33114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Answer6.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37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669" y="1685364"/>
            <a:ext cx="6074307" cy="3854824"/>
          </a:xfrm>
        </p:spPr>
        <p:txBody>
          <a:bodyPr>
            <a:normAutofit/>
          </a:bodyPr>
          <a:lstStyle/>
          <a:p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5E0097D-1D25-800D-ACBE-7E565A45717E}"/>
              </a:ext>
            </a:extLst>
          </p:cNvPr>
          <p:cNvSpPr txBox="1"/>
          <p:nvPr/>
        </p:nvSpPr>
        <p:spPr>
          <a:xfrm>
            <a:off x="1687669" y="5757119"/>
            <a:ext cx="6261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:https://www.w3schools.com/sql/sql_case.asp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1BABAAD-9DB3-D761-860C-C7C912176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929" y="2121931"/>
            <a:ext cx="5845047" cy="296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3632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7321860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Calculations Q7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38</a:t>
            </a:fld>
            <a:endParaRPr lang="en-US" sz="190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F421F342-58B3-9F40-AA65-74741D994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6554E91-DFDA-90DB-6430-D5F717F9D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669" y="1646252"/>
            <a:ext cx="7742591" cy="45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844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Answer7.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39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9176" y="1461247"/>
            <a:ext cx="7324165" cy="3935506"/>
          </a:xfrm>
        </p:spPr>
        <p:txBody>
          <a:bodyPr>
            <a:norm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'this'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thisPosition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'that'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thatPosition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'that'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)- 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'this'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'Offset'</a:t>
            </a:r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WorldEvents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'this'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0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'that'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0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'that'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CHARINDEX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'this'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EventDetails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)&gt;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0</a:t>
            </a:r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5E0097D-1D25-800D-ACBE-7E565A45717E}"/>
              </a:ext>
            </a:extLst>
          </p:cNvPr>
          <p:cNvSpPr txBox="1"/>
          <p:nvPr/>
        </p:nvSpPr>
        <p:spPr>
          <a:xfrm>
            <a:off x="1687669" y="5757119"/>
            <a:ext cx="10216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 https://vimsky.com/zh-tw/examples/usage/sql-server-charindex-function-01.html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7E2F151-DF77-BE9B-BD86-05147B179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777" y="3932803"/>
            <a:ext cx="4710637" cy="9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639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796731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Simple queries Question2- Aliases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>
            <a:noAutofit/>
          </a:bodyPr>
          <a:lstStyle/>
          <a:p>
            <a:pPr algn="l"/>
            <a:r>
              <a:rPr lang="en-US" altLang="zh-TW" sz="1600" b="0" i="0" dirty="0">
                <a:solidFill>
                  <a:srgbClr val="66666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Write a query to show the first 5 events (in date order) from the </a:t>
            </a:r>
            <a:r>
              <a:rPr lang="en-US" altLang="zh-TW" sz="1600" b="1" i="0" dirty="0" err="1">
                <a:solidFill>
                  <a:srgbClr val="66666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tblEvent</a:t>
            </a:r>
            <a:r>
              <a:rPr lang="en-US" altLang="zh-TW" sz="1600" b="1" i="0" dirty="0">
                <a:solidFill>
                  <a:srgbClr val="66666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</a:t>
            </a:r>
            <a:r>
              <a:rPr lang="en-US" altLang="zh-TW" sz="1600" b="0" i="0" dirty="0">
                <a:solidFill>
                  <a:srgbClr val="66666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table: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There are a few things to notice about this: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You should give the columns </a:t>
            </a:r>
            <a: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aliases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(What and Details in this case);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 </a:t>
            </a:r>
            <a:r>
              <a:rPr lang="en-US" altLang="zh-TW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SELECT TOP 5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to limit the results to 5 rows;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Even though you're sorting by the event date, it doesn't have to be included in your results.</a:t>
            </a:r>
          </a:p>
        </p:txBody>
      </p:sp>
      <p:pic>
        <p:nvPicPr>
          <p:cNvPr id="1028" name="Picture 4" descr="Query results">
            <a:extLst>
              <a:ext uri="{FF2B5EF4-FFF2-40B4-BE49-F238E27FC236}">
                <a16:creationId xmlns:a16="http://schemas.microsoft.com/office/drawing/2014/main" id="{D5AB491D-B264-89F9-F3C0-819DA08A4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955" y="2868519"/>
            <a:ext cx="5229225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2070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7321860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Calculations using dates Q1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40</a:t>
            </a:fld>
            <a:endParaRPr lang="en-US" sz="190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9E4CA673-6833-6C9D-FBD4-432F89576A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506" y="1823277"/>
            <a:ext cx="5441577" cy="1333247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B34D96A-219C-C2BB-7F84-08B81C05A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659" y="1791901"/>
            <a:ext cx="5441576" cy="459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18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Answer1.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41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280" y="1764258"/>
            <a:ext cx="6074307" cy="3854824"/>
          </a:xfrm>
        </p:spPr>
        <p:txBody>
          <a:bodyPr>
            <a:norm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NotFormatted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FORMAT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'dd/MM/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yyyy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UsingFormat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CONVERT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varchar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10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103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UsingConvert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WorldEvents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YEAR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1978</a:t>
            </a: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5E0097D-1D25-800D-ACBE-7E565A45717E}"/>
              </a:ext>
            </a:extLst>
          </p:cNvPr>
          <p:cNvSpPr txBox="1"/>
          <p:nvPr/>
        </p:nvSpPr>
        <p:spPr>
          <a:xfrm>
            <a:off x="818092" y="5792978"/>
            <a:ext cx="11238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:https://www.mssqltips.com/sqlservertip/2655/format-sql-server-dates-with-format-function/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2926540-D4BA-F1F5-B8CC-24A69076B682}"/>
              </a:ext>
            </a:extLst>
          </p:cNvPr>
          <p:cNvSpPr txBox="1"/>
          <p:nvPr/>
        </p:nvSpPr>
        <p:spPr>
          <a:xfrm>
            <a:off x="818092" y="6230434"/>
            <a:ext cx="891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:https://networking.ringofsaturn.com/SQL/</a:t>
            </a:r>
            <a:r>
              <a:rPr lang="en-US" altLang="zh-TW" dirty="0" err="1"/>
              <a:t>howtoformatdatetime.php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A04EFB8-34CF-B07C-95F8-371918033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579" y="4001818"/>
            <a:ext cx="5298338" cy="146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217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7321860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Calculations using dates Q2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42</a:t>
            </a:fld>
            <a:endParaRPr lang="en-US" sz="190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891B5269-B100-3EA3-C275-591F76591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0518" y="1264555"/>
            <a:ext cx="5157429" cy="5321531"/>
          </a:xfrm>
        </p:spPr>
      </p:pic>
    </p:spTree>
    <p:extLst>
      <p:ext uri="{BB962C8B-B14F-4D97-AF65-F5344CB8AC3E}">
        <p14:creationId xmlns:p14="http://schemas.microsoft.com/office/powerpoint/2010/main" val="11834599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Answer2.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43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669" y="1685364"/>
            <a:ext cx="6074307" cy="3854824"/>
          </a:xfrm>
        </p:spPr>
        <p:txBody>
          <a:bodyPr>
            <a:norm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FORMAT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'dd MMM 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yyyy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DATEDIFF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'19640304'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'Days offset'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ABS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DATEDIFF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'19640304'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'Days difference'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WorldEvents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'Days difference'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5E0097D-1D25-800D-ACBE-7E565A45717E}"/>
              </a:ext>
            </a:extLst>
          </p:cNvPr>
          <p:cNvSpPr txBox="1"/>
          <p:nvPr/>
        </p:nvSpPr>
        <p:spPr>
          <a:xfrm>
            <a:off x="1687669" y="5757119"/>
            <a:ext cx="7893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:https://www.fooish.com/sql/sql-server-datediff-function.html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665323B-FF07-FC29-BF02-7150D4CA0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428" y="2086136"/>
            <a:ext cx="4152602" cy="268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64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7321860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Calculations using dates Q3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44</a:t>
            </a:fld>
            <a:endParaRPr lang="en-US" sz="190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A59FF5E6-5D2B-C1A3-E758-9C0E67ED4E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3130" y="1350343"/>
            <a:ext cx="6427702" cy="5145969"/>
          </a:xfrm>
        </p:spPr>
      </p:pic>
    </p:spTree>
    <p:extLst>
      <p:ext uri="{BB962C8B-B14F-4D97-AF65-F5344CB8AC3E}">
        <p14:creationId xmlns:p14="http://schemas.microsoft.com/office/powerpoint/2010/main" val="22376206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Answer3.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45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669" y="1685364"/>
            <a:ext cx="6074307" cy="3854824"/>
          </a:xfrm>
        </p:spPr>
        <p:txBody>
          <a:bodyPr>
            <a:norm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WEEKDAY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'Day of week'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DATEPART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'Day number'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WorldEvents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5E0097D-1D25-800D-ACBE-7E565A45717E}"/>
              </a:ext>
            </a:extLst>
          </p:cNvPr>
          <p:cNvSpPr txBox="1"/>
          <p:nvPr/>
        </p:nvSpPr>
        <p:spPr>
          <a:xfrm>
            <a:off x="1840069" y="6225982"/>
            <a:ext cx="8201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:https://www.w3schools.com/sql/func_sqlserver_datepart.asp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4D974E1-2147-6976-0B21-C0559AA8A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941" y="1756637"/>
            <a:ext cx="3955123" cy="2911092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DD8BAA2E-A221-5931-03C2-40E6A9785496}"/>
              </a:ext>
            </a:extLst>
          </p:cNvPr>
          <p:cNvSpPr txBox="1"/>
          <p:nvPr/>
        </p:nvSpPr>
        <p:spPr>
          <a:xfrm>
            <a:off x="1840069" y="5909519"/>
            <a:ext cx="8201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:https://www.w3schools.com/sql/func_sqlserver_datename.asp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27044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7321860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Calculations using dates Q4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46</a:t>
            </a:fld>
            <a:endParaRPr lang="en-US" sz="190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48D6BEA-DF0D-1BEA-7A46-A18008E908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7669" y="1905000"/>
            <a:ext cx="6906831" cy="4611595"/>
          </a:xfrm>
        </p:spPr>
      </p:pic>
    </p:spTree>
    <p:extLst>
      <p:ext uri="{BB962C8B-B14F-4D97-AF65-F5344CB8AC3E}">
        <p14:creationId xmlns:p14="http://schemas.microsoft.com/office/powerpoint/2010/main" val="35998588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Answer4.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47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669" y="1685364"/>
            <a:ext cx="6074307" cy="3854824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WEEKDAY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CASE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DATEPART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31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DATEPART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22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nd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DATEPART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3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23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rd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</a:t>
            </a:r>
            <a:r>
              <a:rPr lang="en-US" altLang="zh-TW" sz="1800" dirty="0" err="1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ElSE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th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MONTH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+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YEAR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'Full date'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WorldEvents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</a:t>
            </a:r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5E0097D-1D25-800D-ACBE-7E565A45717E}"/>
              </a:ext>
            </a:extLst>
          </p:cNvPr>
          <p:cNvSpPr txBox="1"/>
          <p:nvPr/>
        </p:nvSpPr>
        <p:spPr>
          <a:xfrm>
            <a:off x="1687669" y="5757119"/>
            <a:ext cx="6261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:https://www.w3schools.com/sql/sql_case.asp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F796612-BC0E-3748-DAB5-18D2A38C1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976" y="1905000"/>
            <a:ext cx="4082378" cy="326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124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7321860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Basic joins Q1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48</a:t>
            </a:fld>
            <a:endParaRPr lang="en-US" sz="190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48D6BEA-DF0D-1BEA-7A46-A18008E908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7669" y="1905000"/>
            <a:ext cx="6906831" cy="4611595"/>
          </a:xfrm>
        </p:spPr>
      </p:pic>
    </p:spTree>
    <p:extLst>
      <p:ext uri="{BB962C8B-B14F-4D97-AF65-F5344CB8AC3E}">
        <p14:creationId xmlns:p14="http://schemas.microsoft.com/office/powerpoint/2010/main" val="20894433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Answer1.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49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669" y="1685364"/>
            <a:ext cx="6074307" cy="3854824"/>
          </a:xfrm>
        </p:spPr>
        <p:txBody>
          <a:bodyPr>
            <a:norm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.Source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[Movies_02]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[Film]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f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[Movies_02]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dbo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[Source]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s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SourceID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SourceID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.Source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'NA'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5E0097D-1D25-800D-ACBE-7E565A45717E}"/>
              </a:ext>
            </a:extLst>
          </p:cNvPr>
          <p:cNvSpPr txBox="1"/>
          <p:nvPr/>
        </p:nvSpPr>
        <p:spPr>
          <a:xfrm>
            <a:off x="1687669" y="5757119"/>
            <a:ext cx="6445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 https://ithelp.ithome.com.tw/articles/10215741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E83A2B1-B738-187B-7926-C11C9089D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106" y="1685364"/>
            <a:ext cx="3293963" cy="294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39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Answer2.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>
            <a:normAutofit/>
          </a:bodyPr>
          <a:lstStyle/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SELECT TOP 5	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e.EventName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as 'What',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e.EventDetails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as 'Details'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FROM 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WorldEvents.dbo.tblEvent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as e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ORDER BY 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e.EventDate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ASC</a:t>
            </a:r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B945650-F748-596E-15AC-CF88144C1596}"/>
              </a:ext>
            </a:extLst>
          </p:cNvPr>
          <p:cNvSpPr txBox="1"/>
          <p:nvPr/>
        </p:nvSpPr>
        <p:spPr>
          <a:xfrm>
            <a:off x="1683956" y="6140824"/>
            <a:ext cx="6211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:https://www.w3schools.com/sql/sql_alias.asp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CA00555-7961-170A-56C4-3E4F1A9E2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2065380"/>
            <a:ext cx="5916706" cy="183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008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7321860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Basic joins Q2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50</a:t>
            </a:fld>
            <a:endParaRPr lang="en-US" sz="190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154AFA5F-327E-4195-FC2F-26D35ABD2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4380" y="787782"/>
            <a:ext cx="5682364" cy="5357151"/>
          </a:xfrm>
        </p:spPr>
      </p:pic>
    </p:spTree>
    <p:extLst>
      <p:ext uri="{BB962C8B-B14F-4D97-AF65-F5344CB8AC3E}">
        <p14:creationId xmlns:p14="http://schemas.microsoft.com/office/powerpoint/2010/main" val="21331703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Answer2.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51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669" y="1685364"/>
            <a:ext cx="6074307" cy="3854824"/>
          </a:xfrm>
        </p:spPr>
        <p:txBody>
          <a:bodyPr>
            <a:norm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Country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[What happened]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[When happened]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[When happened]</a:t>
            </a:r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5E0097D-1D25-800D-ACBE-7E565A45717E}"/>
              </a:ext>
            </a:extLst>
          </p:cNvPr>
          <p:cNvSpPr txBox="1"/>
          <p:nvPr/>
        </p:nvSpPr>
        <p:spPr>
          <a:xfrm>
            <a:off x="1687669" y="5757119"/>
            <a:ext cx="6445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 https://ithelp.ithome.com.tw/articles/10215741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F4F7F2C-2D70-DBDF-746E-E8206D033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7362" y="1614865"/>
            <a:ext cx="3985605" cy="29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939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7321860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Basic joins Q3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52</a:t>
            </a:fld>
            <a:endParaRPr lang="en-US" sz="1900"/>
          </a:p>
        </p:txBody>
      </p:sp>
      <p:pic>
        <p:nvPicPr>
          <p:cNvPr id="14" name="內容版面配置區 13">
            <a:extLst>
              <a:ext uri="{FF2B5EF4-FFF2-40B4-BE49-F238E27FC236}">
                <a16:creationId xmlns:a16="http://schemas.microsoft.com/office/drawing/2014/main" id="{E83513D2-97F5-6D70-ECAD-E8AA69A282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482430"/>
            <a:ext cx="5017774" cy="4834330"/>
          </a:xfr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DAE7B2AA-2951-8E7D-B448-1CAEAF739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363" y="5316760"/>
            <a:ext cx="6621411" cy="157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829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Answer3.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53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669" y="1685364"/>
            <a:ext cx="6074307" cy="3854824"/>
          </a:xfrm>
        </p:spPr>
        <p:txBody>
          <a:bodyPr>
            <a:norm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tblAuthor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EpisodeType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tblAuthor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tblAuthor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EpisodeType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'%special%'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ASC</a:t>
            </a:r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5E0097D-1D25-800D-ACBE-7E565A45717E}"/>
              </a:ext>
            </a:extLst>
          </p:cNvPr>
          <p:cNvSpPr txBox="1"/>
          <p:nvPr/>
        </p:nvSpPr>
        <p:spPr>
          <a:xfrm>
            <a:off x="1687669" y="5757119"/>
            <a:ext cx="6445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 https://ithelp.ithome.com.tw/articles/10215741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C1FF4AA-E101-4858-ED59-882C492CF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748" y="1685364"/>
            <a:ext cx="4221846" cy="2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780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7321860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Basic joins Q4-1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54</a:t>
            </a:fld>
            <a:endParaRPr lang="en-US" sz="190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B87B88A-489E-4127-DAAB-511AF29E7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7669" y="2353592"/>
            <a:ext cx="7460627" cy="2979678"/>
          </a:xfrm>
        </p:spPr>
      </p:pic>
    </p:spTree>
    <p:extLst>
      <p:ext uri="{BB962C8B-B14F-4D97-AF65-F5344CB8AC3E}">
        <p14:creationId xmlns:p14="http://schemas.microsoft.com/office/powerpoint/2010/main" val="13910263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Answer4-1.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55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669" y="1685364"/>
            <a:ext cx="6074307" cy="3854824"/>
          </a:xfrm>
        </p:spPr>
        <p:txBody>
          <a:bodyPr>
            <a:norm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5E0097D-1D25-800D-ACBE-7E565A45717E}"/>
              </a:ext>
            </a:extLst>
          </p:cNvPr>
          <p:cNvSpPr txBox="1"/>
          <p:nvPr/>
        </p:nvSpPr>
        <p:spPr>
          <a:xfrm>
            <a:off x="1687669" y="5757119"/>
            <a:ext cx="6445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 https://ithelp.ithome.com.tw/articles/10215741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C1FF4AA-E101-4858-ED59-882C492CF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748" y="1685364"/>
            <a:ext cx="4221846" cy="2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341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7321860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Basic joins Q4-2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56</a:t>
            </a:fld>
            <a:endParaRPr lang="en-US" sz="190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E62BAC2-76F7-7FFE-5947-DFC685C35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6116" y="1363547"/>
            <a:ext cx="6407460" cy="4838968"/>
          </a:xfrm>
        </p:spPr>
      </p:pic>
    </p:spTree>
    <p:extLst>
      <p:ext uri="{BB962C8B-B14F-4D97-AF65-F5344CB8AC3E}">
        <p14:creationId xmlns:p14="http://schemas.microsoft.com/office/powerpoint/2010/main" val="24655724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Answer4-2.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57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669" y="1685364"/>
            <a:ext cx="6074307" cy="3854824"/>
          </a:xfrm>
        </p:spPr>
        <p:txBody>
          <a:bodyPr>
            <a:norm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LEFT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tblCategory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CategoryID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ORDER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DESC</a:t>
            </a:r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5E0097D-1D25-800D-ACBE-7E565A45717E}"/>
              </a:ext>
            </a:extLst>
          </p:cNvPr>
          <p:cNvSpPr txBox="1"/>
          <p:nvPr/>
        </p:nvSpPr>
        <p:spPr>
          <a:xfrm>
            <a:off x="1687669" y="5757119"/>
            <a:ext cx="6445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 https://ithelp.ithome.com.tw/articles/10215741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BD9DFEE-1606-0EE8-4091-A91D5599F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193" y="1586752"/>
            <a:ext cx="3820925" cy="220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69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7321860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Basic joins Q5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58</a:t>
            </a:fld>
            <a:endParaRPr lang="en-US" sz="190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CDCD2E5-5CCC-F67C-E114-9F98B39C5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3127" y="2277034"/>
            <a:ext cx="5447677" cy="3385941"/>
          </a:xfr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954F939-09CE-FC40-3757-BB03E33F0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80" y="2019197"/>
            <a:ext cx="5167576" cy="389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631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Answer5.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59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669" y="1685364"/>
            <a:ext cx="6074307" cy="3854824"/>
          </a:xfrm>
        </p:spPr>
        <p:txBody>
          <a:bodyPr>
            <a:norm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tblDoctor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DoctorId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YEAR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'2010'</a:t>
            </a:r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5E0097D-1D25-800D-ACBE-7E565A45717E}"/>
              </a:ext>
            </a:extLst>
          </p:cNvPr>
          <p:cNvSpPr txBox="1"/>
          <p:nvPr/>
        </p:nvSpPr>
        <p:spPr>
          <a:xfrm>
            <a:off x="1687669" y="5757119"/>
            <a:ext cx="6445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 https://ithelp.ithome.com.tw/articles/10215741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B300EC6-3C5A-92D0-2FE6-40C94AF19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664" y="1685364"/>
            <a:ext cx="3403118" cy="366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6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7321860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Simple queries Question3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 sz="190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AC0E7C5-F9AF-C435-20C0-519B65B84D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4167" y="1770531"/>
            <a:ext cx="6128353" cy="4123472"/>
          </a:xfrm>
        </p:spPr>
      </p:pic>
    </p:spTree>
    <p:extLst>
      <p:ext uri="{BB962C8B-B14F-4D97-AF65-F5344CB8AC3E}">
        <p14:creationId xmlns:p14="http://schemas.microsoft.com/office/powerpoint/2010/main" val="24892799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7321860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Basic joins Q6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60</a:t>
            </a:fld>
            <a:endParaRPr lang="en-US" sz="190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A10AC67-770D-5FA9-7A70-50DBBEA52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8398" y="2017058"/>
            <a:ext cx="4855475" cy="3778250"/>
          </a:xfrm>
        </p:spPr>
      </p:pic>
    </p:spTree>
    <p:extLst>
      <p:ext uri="{BB962C8B-B14F-4D97-AF65-F5344CB8AC3E}">
        <p14:creationId xmlns:p14="http://schemas.microsoft.com/office/powerpoint/2010/main" val="12663572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Answer6.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61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669" y="1685364"/>
            <a:ext cx="6074307" cy="3854824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EventName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EventDate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tblContinent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tblCountry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t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tblEvent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e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ContinentName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'Antarctic'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CountryName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'Russia'</a:t>
            </a:r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5E0097D-1D25-800D-ACBE-7E565A45717E}"/>
              </a:ext>
            </a:extLst>
          </p:cNvPr>
          <p:cNvSpPr txBox="1"/>
          <p:nvPr/>
        </p:nvSpPr>
        <p:spPr>
          <a:xfrm>
            <a:off x="1687669" y="5757119"/>
            <a:ext cx="6445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 https://ithelp.ithome.com.tw/articles/10215741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FC2A811-5181-AF38-454E-4D03ACFE5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53080"/>
            <a:ext cx="5887677" cy="195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648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7321860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Basic joins Q7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62</a:t>
            </a:fld>
            <a:endParaRPr lang="en-US" sz="190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7B329DD-DA6A-D27F-B7E3-0E26854F0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7669" y="1580268"/>
            <a:ext cx="5803254" cy="4734994"/>
          </a:xfrm>
        </p:spPr>
      </p:pic>
    </p:spTree>
    <p:extLst>
      <p:ext uri="{BB962C8B-B14F-4D97-AF65-F5344CB8AC3E}">
        <p14:creationId xmlns:p14="http://schemas.microsoft.com/office/powerpoint/2010/main" val="6743465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Answer7.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63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1270" y="1319589"/>
            <a:ext cx="6212541" cy="4437530"/>
          </a:xfrm>
        </p:spPr>
        <p:txBody>
          <a:bodyPr>
            <a:normAutofit fontScale="77500" lnSpcReduction="20000"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Title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tblEnemy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tblAuthor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AuthorName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tblEnemy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tblEpisodeEnemy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tblEnemy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tblEpisodeEnemy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tblEpisodeEnemy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EpisodeId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INNER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JOIN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tblAuthor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tblEpisode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tblAuthor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AuthorId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tblEnemy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EnemyName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like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'%Daleks%'</a:t>
            </a:r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5E0097D-1D25-800D-ACBE-7E565A45717E}"/>
              </a:ext>
            </a:extLst>
          </p:cNvPr>
          <p:cNvSpPr txBox="1"/>
          <p:nvPr/>
        </p:nvSpPr>
        <p:spPr>
          <a:xfrm>
            <a:off x="1687669" y="5757119"/>
            <a:ext cx="6445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 https://ithelp.ithome.com.tw/articles/10215741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EB14CE6-D424-52DF-D753-D3BB447F4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196" y="1638102"/>
            <a:ext cx="4725758" cy="380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636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7321860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Basic joins Q8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64</a:t>
            </a:fld>
            <a:endParaRPr lang="en-US" sz="190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EE51D77-6D7C-ADA6-30D7-03B5BEAA1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14257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Answer8.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65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669" y="1685364"/>
            <a:ext cx="6074307" cy="3854824"/>
          </a:xfrm>
        </p:spPr>
        <p:txBody>
          <a:bodyPr>
            <a:normAutofit/>
          </a:bodyPr>
          <a:lstStyle/>
          <a:p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5E0097D-1D25-800D-ACBE-7E565A45717E}"/>
              </a:ext>
            </a:extLst>
          </p:cNvPr>
          <p:cNvSpPr txBox="1"/>
          <p:nvPr/>
        </p:nvSpPr>
        <p:spPr>
          <a:xfrm>
            <a:off x="1687669" y="5757119"/>
            <a:ext cx="6445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 https://ithelp.ithome.com.tw/articles/10215741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56404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7321860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Basic joins Q9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66</a:t>
            </a:fld>
            <a:endParaRPr lang="en-US" sz="190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B8BDFDB-D7B7-CDA9-268B-B26B5C929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8090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Answer9.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67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669" y="1685364"/>
            <a:ext cx="6074307" cy="3854824"/>
          </a:xfrm>
        </p:spPr>
        <p:txBody>
          <a:bodyPr>
            <a:normAutofit/>
          </a:bodyPr>
          <a:lstStyle/>
          <a:p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5E0097D-1D25-800D-ACBE-7E565A45717E}"/>
              </a:ext>
            </a:extLst>
          </p:cNvPr>
          <p:cNvSpPr txBox="1"/>
          <p:nvPr/>
        </p:nvSpPr>
        <p:spPr>
          <a:xfrm>
            <a:off x="1687669" y="5757119"/>
            <a:ext cx="6445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 https://ithelp.ithome.com.tw/articles/10215741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39089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Answer3.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3627" y="2286000"/>
            <a:ext cx="4923032" cy="3854824"/>
          </a:xfrm>
        </p:spPr>
        <p:txBody>
          <a:bodyPr>
            <a:normAutofit/>
          </a:bodyPr>
          <a:lstStyle/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SELECT TOP (3) 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CategoryID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],[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CategoryName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FROM 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WorldEvents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].[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dbo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].[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tblCategory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Order By 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CategoryName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Desc </a:t>
            </a:r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3470C2A-D6FB-7E0C-8F4C-A4419196A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637" y="2126714"/>
            <a:ext cx="3989268" cy="350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44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7321860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Simple queries Question4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 sz="190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851E3914-3F36-0729-3752-87DC5FFB00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4599" y="1809849"/>
            <a:ext cx="7453006" cy="3726503"/>
          </a:xfrm>
        </p:spPr>
      </p:pic>
    </p:spTree>
    <p:extLst>
      <p:ext uri="{BB962C8B-B14F-4D97-AF65-F5344CB8AC3E}">
        <p14:creationId xmlns:p14="http://schemas.microsoft.com/office/powerpoint/2010/main" val="2349331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4B65C-1642-6FE5-D941-96E5D377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Answer4.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1EA6AD-3945-5A5F-70AE-CD804342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 sz="19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6720F-616D-E164-DA93-3A4EBED4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3627" y="2286000"/>
            <a:ext cx="4923032" cy="3854824"/>
          </a:xfrm>
        </p:spPr>
        <p:txBody>
          <a:bodyPr>
            <a:normAutofit/>
          </a:bodyPr>
          <a:lstStyle/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SELECT TOP (2)  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EventName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 as 'What',[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EventDate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 as 'When'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FROM 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WorldEvents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].[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dbo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].[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tblEvent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ORDER BY 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EventDate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 ASC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SELECT TOP (2)  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EventName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 as 'What',[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EventDate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 as 'When'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FROM 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WorldEvents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].[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dbo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].[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tblEvent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ORDER BY [</a:t>
            </a:r>
            <a:r>
              <a:rPr lang="en-US" altLang="zh-TW" sz="16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EventDate</a:t>
            </a:r>
            <a:r>
              <a: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 DESC</a:t>
            </a:r>
            <a:endParaRPr lang="zh-TW" altLang="en-US"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5CF0F78-5653-5764-5F88-201E38E17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717" y="2169458"/>
            <a:ext cx="4213987" cy="301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49801"/>
      </p:ext>
    </p:extLst>
  </p:cSld>
  <p:clrMapOvr>
    <a:masterClrMapping/>
  </p:clrMapOvr>
</p:sld>
</file>

<file path=ppt/theme/theme1.xml><?xml version="1.0" encoding="utf-8"?>
<a:theme xmlns:a="http://schemas.openxmlformats.org/drawingml/2006/main" name="絲縷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13259</TotalTime>
  <Words>2661</Words>
  <Application>Microsoft Office PowerPoint</Application>
  <PresentationFormat>寬螢幕</PresentationFormat>
  <Paragraphs>391</Paragraphs>
  <Slides>67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67</vt:i4>
      </vt:variant>
    </vt:vector>
  </HeadingPairs>
  <TitlesOfParts>
    <vt:vector size="75" baseType="lpstr">
      <vt:lpstr>Microsoft JhengHei UI</vt:lpstr>
      <vt:lpstr>細明體</vt:lpstr>
      <vt:lpstr>微軟正黑體</vt:lpstr>
      <vt:lpstr>Arial</vt:lpstr>
      <vt:lpstr>Calibri</vt:lpstr>
      <vt:lpstr>Century Gothic</vt:lpstr>
      <vt:lpstr>Wingdings 3</vt:lpstr>
      <vt:lpstr>絲縷</vt:lpstr>
      <vt:lpstr>Sql answer </vt:lpstr>
      <vt:lpstr>Simple queries Question1- Order by</vt:lpstr>
      <vt:lpstr>Answer1.</vt:lpstr>
      <vt:lpstr>Simple queries Question2- Aliases</vt:lpstr>
      <vt:lpstr>Answer2.</vt:lpstr>
      <vt:lpstr>Simple queries Question3</vt:lpstr>
      <vt:lpstr>Answer3.</vt:lpstr>
      <vt:lpstr>Simple queries Question4</vt:lpstr>
      <vt:lpstr>Answer4.</vt:lpstr>
      <vt:lpstr>Setting criteria using WHERE Q1 Question1</vt:lpstr>
      <vt:lpstr>Answer1.</vt:lpstr>
      <vt:lpstr>Setting criteria using WHERE Q2 </vt:lpstr>
      <vt:lpstr>Answer2.</vt:lpstr>
      <vt:lpstr>Setting criteria using WHERE Q3</vt:lpstr>
      <vt:lpstr>Answer3.</vt:lpstr>
      <vt:lpstr>Setting criteria using WHERE Q4</vt:lpstr>
      <vt:lpstr>Answer4-1.</vt:lpstr>
      <vt:lpstr>Answer4-2.</vt:lpstr>
      <vt:lpstr>Answer4-3.</vt:lpstr>
      <vt:lpstr>Setting criteria using WHERE Q5</vt:lpstr>
      <vt:lpstr>Answer5.</vt:lpstr>
      <vt:lpstr>Calculations Q1</vt:lpstr>
      <vt:lpstr>Answer1.</vt:lpstr>
      <vt:lpstr>Calculations Q2</vt:lpstr>
      <vt:lpstr>Answer2.</vt:lpstr>
      <vt:lpstr>Calculations Q3</vt:lpstr>
      <vt:lpstr>Answer3.</vt:lpstr>
      <vt:lpstr>Calculations Q4</vt:lpstr>
      <vt:lpstr>Answer4.</vt:lpstr>
      <vt:lpstr>Calculations Q5</vt:lpstr>
      <vt:lpstr>Answer5.</vt:lpstr>
      <vt:lpstr>Answer5.</vt:lpstr>
      <vt:lpstr>Answer5.</vt:lpstr>
      <vt:lpstr>Calculations Q6</vt:lpstr>
      <vt:lpstr>Calculations Q6</vt:lpstr>
      <vt:lpstr>Answer6.</vt:lpstr>
      <vt:lpstr>Answer6.</vt:lpstr>
      <vt:lpstr>Calculations Q7</vt:lpstr>
      <vt:lpstr>Answer7.</vt:lpstr>
      <vt:lpstr>Calculations using dates Q1</vt:lpstr>
      <vt:lpstr>Answer1.</vt:lpstr>
      <vt:lpstr>Calculations using dates Q2</vt:lpstr>
      <vt:lpstr>Answer2.</vt:lpstr>
      <vt:lpstr>Calculations using dates Q3</vt:lpstr>
      <vt:lpstr>Answer3.</vt:lpstr>
      <vt:lpstr>Calculations using dates Q4</vt:lpstr>
      <vt:lpstr>Answer4.</vt:lpstr>
      <vt:lpstr>Basic joins Q1</vt:lpstr>
      <vt:lpstr>Answer1.</vt:lpstr>
      <vt:lpstr>Basic joins Q2</vt:lpstr>
      <vt:lpstr>Answer2.</vt:lpstr>
      <vt:lpstr>Basic joins Q3</vt:lpstr>
      <vt:lpstr>Answer3.</vt:lpstr>
      <vt:lpstr>Basic joins Q4-1</vt:lpstr>
      <vt:lpstr>Answer4-1.</vt:lpstr>
      <vt:lpstr>Basic joins Q4-2</vt:lpstr>
      <vt:lpstr>Answer4-2.</vt:lpstr>
      <vt:lpstr>Basic joins Q5</vt:lpstr>
      <vt:lpstr>Answer5.</vt:lpstr>
      <vt:lpstr>Basic joins Q6</vt:lpstr>
      <vt:lpstr>Answer6.</vt:lpstr>
      <vt:lpstr>Basic joins Q7</vt:lpstr>
      <vt:lpstr>Answer7.</vt:lpstr>
      <vt:lpstr>Basic joins Q8</vt:lpstr>
      <vt:lpstr>Answer8.</vt:lpstr>
      <vt:lpstr>Basic joins Q9</vt:lpstr>
      <vt:lpstr>Answer9.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answer </dc:title>
  <dc:creator>琮淋 徐</dc:creator>
  <cp:lastModifiedBy>琮淋 徐</cp:lastModifiedBy>
  <cp:revision>14</cp:revision>
  <dcterms:created xsi:type="dcterms:W3CDTF">2023-07-17T15:18:07Z</dcterms:created>
  <dcterms:modified xsi:type="dcterms:W3CDTF">2023-08-11T15:35:49Z</dcterms:modified>
</cp:coreProperties>
</file>